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54FCB8-01A5-4A86-ADB5-1A13F7327246}">
  <a:tblStyle styleId="{4354FCB8-01A5-4A86-ADB5-1A13F7327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Landing of Columbus, https://cs.m.wikipedia.org/wiki/Soubor:Landing_of_Columbus_(2).jpg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65e7f1c1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65e7f1c1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65e7f1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65e7f1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Volitelná kontextualizace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https://www.slavne-dny.cz/episode/522044/den-kdy-kolumbus-objevil-ameriku-12-rijen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65e7f1c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65e7f1c1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Vytvořeno pomocí ChatGPT4-o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65e7f1c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65e7f1c1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65e7f1c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65e7f1c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65e7f1c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65e7f1c1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65e7f1c1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65e7f1c1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65e7f1c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65e7f1c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65e7f1c1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65e7f1c1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viz například https://zpravy.aktualne.cz/zahranici/nove-dukazy-kolumbus-byl-tyran/r~i:article:197241/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522044/den-kdy-kolumbus-objevil-ameriku-12-rij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z_nQ5zAc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4055" y="1545450"/>
            <a:ext cx="3530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Jak Kolumbus vnímal </a:t>
            </a:r>
            <a:r>
              <a:rPr lang="cs" dirty="0" smtClean="0"/>
              <a:t>indiány</a:t>
            </a:r>
            <a:r>
              <a:rPr lang="cs" dirty="0"/>
              <a:t>?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355" y="658863"/>
            <a:ext cx="5234746" cy="365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Odpovězte na otázku </a:t>
            </a:r>
            <a:r>
              <a:rPr lang="cs" dirty="0" smtClean="0"/>
              <a:t>„Jak </a:t>
            </a:r>
            <a:r>
              <a:rPr lang="cs" dirty="0"/>
              <a:t>Kolumbus vnímal </a:t>
            </a:r>
            <a:r>
              <a:rPr lang="cs" dirty="0" smtClean="0"/>
              <a:t>indiány?“</a:t>
            </a:r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475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1905" lvl="0" indent="0" algn="just" rtl="0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První ukázka z deníku nám ukazuje, že</a:t>
            </a:r>
            <a:r>
              <a:rPr lang="cs" sz="21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… </a:t>
            </a:r>
            <a:r>
              <a:rPr lang="cs" sz="21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(1 </a:t>
            </a:r>
            <a:r>
              <a:rPr lang="cs" sz="21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bod)</a:t>
            </a:r>
            <a:endParaRPr sz="2100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1905" indent="0" algn="just">
              <a:lnSpc>
                <a:spcPct val="100000"/>
              </a:lnSpc>
              <a:spcBef>
                <a:spcPts val="1475"/>
              </a:spcBef>
              <a:buClr>
                <a:schemeClr val="dk1"/>
              </a:buClr>
              <a:buSzPts val="1100"/>
              <a:buNone/>
            </a:pPr>
            <a:r>
              <a:rPr lang="cs" sz="21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Filmová ukázka se snaží ukázat, že Kolumbus… </a:t>
            </a:r>
            <a:r>
              <a:rPr lang="cs-CZ" sz="21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(1 bod</a:t>
            </a:r>
            <a:r>
              <a:rPr lang="cs-CZ" sz="21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  <a:endParaRPr sz="2100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1905" lvl="0" indent="0" algn="just">
              <a:lnSpc>
                <a:spcPct val="100000"/>
              </a:lnSpc>
              <a:spcBef>
                <a:spcPts val="1475"/>
              </a:spcBef>
              <a:buClr>
                <a:schemeClr val="dk1"/>
              </a:buClr>
              <a:buSzPts val="1100"/>
              <a:buNone/>
            </a:pPr>
            <a:r>
              <a:rPr lang="cs" sz="21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Druhá ukázka z deníku však ukazuje, že… </a:t>
            </a:r>
            <a:r>
              <a:rPr lang="cs-CZ" sz="21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(1 bod)</a:t>
            </a:r>
          </a:p>
          <a:p>
            <a:pPr marL="0" marR="1905" lvl="0" indent="0" algn="just">
              <a:lnSpc>
                <a:spcPct val="100000"/>
              </a:lnSpc>
              <a:spcBef>
                <a:spcPts val="1475"/>
              </a:spcBef>
              <a:buClr>
                <a:schemeClr val="dk1"/>
              </a:buClr>
              <a:buSzPts val="1100"/>
              <a:buNone/>
            </a:pPr>
            <a:r>
              <a:rPr lang="cs" sz="21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Můj </a:t>
            </a:r>
            <a:r>
              <a:rPr lang="cs" sz="21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názor na to je takový, že… </a:t>
            </a:r>
            <a:r>
              <a:rPr lang="cs-CZ" sz="21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(1 bod)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92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Slavné dny -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Den, kdy Kolumbus objevil Ameriku</a:t>
            </a: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912" y="1017725"/>
            <a:ext cx="7212436" cy="41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249823" y="13217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Co by si mysleli Evropané o indiánech?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Co by si mysleli indiáni o Evropanech?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12030" t="11490" r="17744" b="5373"/>
          <a:stretch/>
        </p:blipFill>
        <p:spPr>
          <a:xfrm>
            <a:off x="1100030" y="924776"/>
            <a:ext cx="6421426" cy="372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42916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cs" sz="1900" dirty="0">
                <a:latin typeface="+mj-lt"/>
                <a:ea typeface="Times New Roman"/>
                <a:cs typeface="Times New Roman"/>
                <a:sym typeface="Times New Roman"/>
              </a:rPr>
              <a:t>Přečtěte si úryvek z Kolumbova lodního deníku. Zakroužkujte, </a:t>
            </a:r>
            <a:r>
              <a:rPr lang="cs" sz="1900" dirty="0" smtClean="0">
                <a:latin typeface="+mj-lt"/>
                <a:ea typeface="Times New Roman"/>
                <a:cs typeface="Times New Roman"/>
                <a:sym typeface="Times New Roman"/>
              </a:rPr>
              <a:t>zda uvedená tvrzení vyplývají </a:t>
            </a:r>
            <a:r>
              <a:rPr lang="cs" sz="1900" dirty="0">
                <a:latin typeface="+mj-lt"/>
                <a:ea typeface="Times New Roman"/>
                <a:cs typeface="Times New Roman"/>
                <a:sym typeface="Times New Roman"/>
              </a:rPr>
              <a:t>z Kolumbova deníku (ANO či NE). </a:t>
            </a:r>
            <a:endParaRPr sz="3500" dirty="0">
              <a:latin typeface="+mj-lt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58400" y="1740300"/>
            <a:ext cx="86739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914400" marR="635" lvl="0" algn="just">
              <a:lnSpc>
                <a:spcPct val="143333"/>
              </a:lnSpc>
              <a:spcBef>
                <a:spcPts val="1480"/>
              </a:spcBef>
              <a:buClr>
                <a:schemeClr val="dk1"/>
              </a:buClr>
              <a:buFont typeface="Times New Roman"/>
              <a:buAutoNum type="alphaLcParenR"/>
            </a:pP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Kolumbus chtěl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násilím donutit, aby přijali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křesťanství.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ANO –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NE</a:t>
            </a:r>
            <a:endParaRPr b="1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914400" marR="635" lvl="0" algn="just">
              <a:lnSpc>
                <a:spcPct val="143333"/>
              </a:lnSpc>
              <a:spcBef>
                <a:spcPts val="1480"/>
              </a:spcBef>
              <a:buClr>
                <a:schemeClr val="dk1"/>
              </a:buClr>
              <a:buFont typeface="Times New Roman"/>
              <a:buAutoNum type="alphaLcParenR"/>
            </a:pP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Kolumbus daroval indiánům levné cetky, aby si je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naklonil</a:t>
            </a: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. ANO – NE</a:t>
            </a:r>
          </a:p>
          <a:p>
            <a:pPr marL="914400" marR="635" algn="just">
              <a:lnSpc>
                <a:spcPct val="143333"/>
              </a:lnSpc>
              <a:buClr>
                <a:schemeClr val="dk1"/>
              </a:buClr>
              <a:buFont typeface="Times New Roman"/>
              <a:buAutoNum type="alphaLcParenR"/>
            </a:pP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Indiáni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byli mírumilovní a nikdy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neválčili</a:t>
            </a: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. ANO – NE</a:t>
            </a:r>
          </a:p>
          <a:p>
            <a:pPr marL="914400" marR="635" algn="just">
              <a:lnSpc>
                <a:spcPct val="143333"/>
              </a:lnSpc>
              <a:buClr>
                <a:schemeClr val="dk1"/>
              </a:buClr>
              <a:buFont typeface="Times New Roman"/>
              <a:buAutoNum type="alphaLcParenR"/>
            </a:pP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Kolumbus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považoval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za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hloupé</a:t>
            </a: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. ANO – NE</a:t>
            </a:r>
          </a:p>
          <a:p>
            <a:pPr marL="914400" marR="635" lvl="0" algn="just">
              <a:lnSpc>
                <a:spcPct val="143333"/>
              </a:lnSpc>
              <a:spcBef>
                <a:spcPts val="1480"/>
              </a:spcBef>
              <a:buClr>
                <a:schemeClr val="dk1"/>
              </a:buClr>
              <a:buFont typeface="Times New Roman"/>
              <a:buAutoNum type="alphaLcParenR"/>
            </a:pP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Kolumbus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chtěl přivést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ke křesťanství pomocí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lásky, </a:t>
            </a:r>
            <a:r>
              <a:rPr lang="cs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ne </a:t>
            </a:r>
            <a:r>
              <a:rPr lang="cs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násilí</a:t>
            </a: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. </a:t>
            </a:r>
            <a:endParaRPr lang="cs-CZ" b="1" dirty="0" smtClean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571500" marR="635" lvl="0" indent="0" algn="just">
              <a:lnSpc>
                <a:spcPct val="143333"/>
              </a:lnSpc>
              <a:spcBef>
                <a:spcPts val="1480"/>
              </a:spcBef>
              <a:buClr>
                <a:schemeClr val="dk1"/>
              </a:buClr>
              <a:buNone/>
            </a:pP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</a:t>
            </a:r>
            <a:r>
              <a:rPr lang="cs-CZ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					ANO </a:t>
            </a:r>
            <a:r>
              <a:rPr lang="cs-CZ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Videoukázka (Dobytí ráje, 1992, R</a:t>
            </a:r>
            <a:r>
              <a:rPr lang="cs" dirty="0" smtClean="0"/>
              <a:t>. Scott</a:t>
            </a:r>
            <a:r>
              <a:rPr lang="cs" dirty="0"/>
              <a:t>)</a:t>
            </a:r>
            <a:endParaRPr dirty="0"/>
          </a:p>
        </p:txBody>
      </p:sp>
      <p:pic>
        <p:nvPicPr>
          <p:cNvPr id="80" name="Google Shape;80;p17" descr="Videoukázka čistě pro vzdělávací účely. Součást lekce HU AV &quot;Jak Kolumbus vnímal Indiány?&quot;. Z filmu 1942: Dobytí ráje, 1992, r. Ridley Scott." title="Kolumbus a původní obyvatelé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150" y="1099175"/>
            <a:ext cx="6888150" cy="38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Jaký měl Kolumbus vztah k </a:t>
            </a:r>
            <a:r>
              <a:rPr lang="cs" dirty="0" smtClean="0"/>
              <a:t>indiánům </a:t>
            </a:r>
            <a:r>
              <a:rPr lang="cs" dirty="0"/>
              <a:t>podle videoukázky z filmu</a:t>
            </a:r>
            <a:r>
              <a:rPr lang="cs" dirty="0" smtClean="0"/>
              <a:t>? Vyberte správná tvrzení.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356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635" lvl="0" indent="0" algn="just" rtl="0">
              <a:lnSpc>
                <a:spcPct val="143333"/>
              </a:lnSpc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chtěl je vyvraždit – smál se s nimi – chtěl je zotročit – považoval je za rovnocenné – byl jimi fascinován – okamžitě s nimi začal válčit – měli hezké vztahy – chtěl se s nimi přátelit </a:t>
            </a:r>
            <a:r>
              <a:rPr lang="cs" sz="26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považoval </a:t>
            </a: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je za podřadné </a:t>
            </a:r>
            <a:r>
              <a:rPr lang="cs" sz="26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otroctví </a:t>
            </a: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</a:t>
            </a:r>
            <a:r>
              <a:rPr lang="cs" sz="26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ndiánů </a:t>
            </a: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je v souladu s křesťanstvím </a:t>
            </a:r>
            <a:r>
              <a:rPr lang="cs" sz="26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díval </a:t>
            </a: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se na </a:t>
            </a:r>
            <a:r>
              <a:rPr lang="cs" sz="26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sz="2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jako na zdroj zisku</a:t>
            </a:r>
            <a:endParaRPr sz="32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" dirty="0"/>
              <a:t>Přečtete si druhý text z Kolumbova deníku. Vyberte správná tvrzení.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635" lvl="0" indent="0" algn="just" rtl="0">
              <a:lnSpc>
                <a:spcPct val="143333"/>
              </a:lnSpc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chtěl je vyvraždit – smál se s nimi – chtěl je zotročit – považoval je za rovnocenné – byl jimi fascinován – okamžitě s nimi začal válčit – měli hezké vztahy – chtěl se s nimi přátelit </a:t>
            </a:r>
            <a:r>
              <a:rPr lang="cs" sz="27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považoval </a:t>
            </a:r>
            <a:r>
              <a:rPr lang="cs" sz="27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je za podřadné </a:t>
            </a:r>
            <a:r>
              <a:rPr lang="cs" sz="27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otroctví indiánů </a:t>
            </a:r>
            <a:r>
              <a:rPr lang="cs" sz="27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je v souladu s křesťanstvím </a:t>
            </a:r>
            <a:r>
              <a:rPr lang="cs" sz="27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díval </a:t>
            </a:r>
            <a:r>
              <a:rPr lang="cs" sz="27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se na </a:t>
            </a:r>
            <a:r>
              <a:rPr lang="cs" sz="27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sz="27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jako na zdroj zisku</a:t>
            </a:r>
            <a:endParaRPr sz="33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Dokážete najít hlavní rozdíl mezi oběma texty z Kolumbova deníku?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1075100" y="1386300"/>
            <a:ext cx="71295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99" name="Google Shape;99;p20"/>
          <p:cNvGraphicFramePr/>
          <p:nvPr>
            <p:extLst>
              <p:ext uri="{D42A27DB-BD31-4B8C-83A1-F6EECF244321}">
                <p14:modId xmlns:p14="http://schemas.microsoft.com/office/powerpoint/2010/main" val="810624342"/>
              </p:ext>
            </p:extLst>
          </p:nvPr>
        </p:nvGraphicFramePr>
        <p:xfrm>
          <a:off x="379550" y="1386300"/>
          <a:ext cx="8520600" cy="3852125"/>
        </p:xfrm>
        <a:graphic>
          <a:graphicData uri="http://schemas.openxmlformats.org/drawingml/2006/table">
            <a:tbl>
              <a:tblPr>
                <a:noFill/>
                <a:tableStyleId>{4354FCB8-01A5-4A86-ADB5-1A13F7327246}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500"/>
                        <a:t>V prvním textu z deníku Kolumbus říká…</a:t>
                      </a:r>
                      <a:endParaRPr sz="2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500" dirty="0" smtClean="0"/>
                        <a:t>...ve </a:t>
                      </a:r>
                      <a:r>
                        <a:rPr lang="cs" sz="2500" dirty="0"/>
                        <a:t>druhém textu však říká něco úplně jiného! Co?</a:t>
                      </a:r>
                      <a:endParaRPr sz="25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0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42916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2200" i="1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(…) jsem </a:t>
                      </a:r>
                      <a:r>
                        <a:rPr lang="cs" sz="2200" i="1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hned pochopil, že jsou to lidé, kteří jsou schopni přejít k našemu svatému náboženství pomocí </a:t>
                      </a:r>
                      <a:r>
                        <a:rPr lang="cs" sz="2200" i="1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lásky, </a:t>
                      </a:r>
                      <a:r>
                        <a:rPr lang="cs" sz="2200" i="1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a ne násilí.</a:t>
                      </a:r>
                      <a:endParaRPr sz="2500" i="1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Můžeme Kolumba soudit?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1905" lvl="0" indent="0" algn="just" rtl="0">
              <a:lnSpc>
                <a:spcPct val="143333"/>
              </a:lnSpc>
              <a:spcBef>
                <a:spcPts val="14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V 15. století Evropané věřili, že otroctví je v pořádku a že je v souladu s vůlí Boží i s křesťanským náboženstvím. Většina Evropanů toto považovala za </a:t>
            </a:r>
            <a:r>
              <a:rPr lang="cs" sz="19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morální </a:t>
            </a:r>
            <a:br>
              <a:rPr lang="cs" sz="19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cs" sz="19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 v souladu s </a:t>
            </a:r>
            <a:r>
              <a:rPr lang="cs" sz="19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Biblí i s náboženstvím. Mysleli si, že když </a:t>
            </a:r>
            <a:r>
              <a:rPr lang="cs" sz="19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indiánům </a:t>
            </a:r>
            <a:r>
              <a:rPr lang="cs" sz="19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předají křesťanství, spasí jejich duše a zachrání je před věčným zatracením. V nedávné době byly objeveny listiny, které dokazují, že Kolumbus „trestal </a:t>
            </a:r>
            <a:r>
              <a:rPr lang="cs" sz="1900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indiány </a:t>
            </a:r>
            <a:r>
              <a:rPr lang="cs" sz="19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bez soudů, neposkytoval jim dostatek potravin a nedovoloval domorodcům křtít děti, aby je tak mohl využívat jako otroky“. Je možné Kolumbovy tehdejší názory a jednání soudit z dnešního pohledu?</a:t>
            </a:r>
            <a:endParaRPr sz="25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531</Words>
  <Application>Microsoft Office PowerPoint</Application>
  <PresentationFormat>Předvádění na obrazovce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Jak Kolumbus vnímal indiány?</vt:lpstr>
      <vt:lpstr>Slavné dny - Den, kdy Kolumbus objevil Ameriku</vt:lpstr>
      <vt:lpstr>Prezentace aplikace PowerPoint</vt:lpstr>
      <vt:lpstr>Přečtěte si úryvek z Kolumbova lodního deníku. Zakroužkujte, zda uvedená tvrzení vyplývají z Kolumbova deníku (ANO či NE). </vt:lpstr>
      <vt:lpstr>Videoukázka (Dobytí ráje, 1992, R. Scott)</vt:lpstr>
      <vt:lpstr>Jaký měl Kolumbus vztah k indiánům podle videoukázky z filmu? Vyberte správná tvrzení.</vt:lpstr>
      <vt:lpstr>Přečtete si druhý text z Kolumbova deníku. Vyberte správná tvrzení.</vt:lpstr>
      <vt:lpstr>Dokážete najít hlavní rozdíl mezi oběma texty z Kolumbova deníku?</vt:lpstr>
      <vt:lpstr>Můžeme Kolumba soudit?</vt:lpstr>
      <vt:lpstr>Odpovězte na otázku „Jak Kolumbus vnímal indiány?“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Kolumbus vnímal indiány?</dc:title>
  <cp:lastModifiedBy>Lenka Křížová</cp:lastModifiedBy>
  <cp:revision>2</cp:revision>
  <dcterms:modified xsi:type="dcterms:W3CDTF">2024-10-08T10:38:40Z</dcterms:modified>
</cp:coreProperties>
</file>