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Alfa Slab One" panose="020B0604020202020204" charset="-18"/>
      <p:regular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9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da2f421fa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da2f421fa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da2f421fa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da2f421fa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da2f421fa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da2f421fa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da9e9a0f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da9e9a0f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da9e9a0f8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da9e9a0f8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4215225"/>
            <a:ext cx="9144000" cy="928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 dirty="0">
                <a:latin typeface="Alfa Slab One"/>
                <a:ea typeface="Alfa Slab One"/>
                <a:cs typeface="Alfa Slab One"/>
                <a:sym typeface="Alfa Slab One"/>
              </a:rPr>
              <a:t>Kdo </a:t>
            </a:r>
            <a:r>
              <a:rPr lang="cs" sz="2200" dirty="0" smtClean="0">
                <a:latin typeface="Alfa Slab One"/>
                <a:ea typeface="Alfa Slab One"/>
                <a:cs typeface="Alfa Slab One"/>
                <a:sym typeface="Alfa Slab One"/>
              </a:rPr>
              <a:t>měl </a:t>
            </a:r>
            <a:r>
              <a:rPr lang="cs" sz="2200" dirty="0">
                <a:latin typeface="Alfa Slab One"/>
                <a:ea typeface="Alfa Slab One"/>
                <a:cs typeface="Alfa Slab One"/>
                <a:sym typeface="Alfa Slab One"/>
              </a:rPr>
              <a:t>větší vliv ve </a:t>
            </a:r>
            <a:r>
              <a:rPr lang="cs" sz="2200" dirty="0" smtClean="0">
                <a:latin typeface="Alfa Slab One"/>
                <a:ea typeface="Alfa Slab One"/>
                <a:cs typeface="Alfa Slab One"/>
                <a:sym typeface="Alfa Slab One"/>
              </a:rPr>
              <a:t>společnosti v 16. </a:t>
            </a:r>
            <a:r>
              <a:rPr lang="cs" sz="2200" smtClean="0">
                <a:latin typeface="Alfa Slab One"/>
                <a:ea typeface="Alfa Slab One"/>
                <a:cs typeface="Alfa Slab One"/>
                <a:sym typeface="Alfa Slab One"/>
              </a:rPr>
              <a:t>století?</a:t>
            </a:r>
            <a:endParaRPr sz="2200" dirty="0"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159775" y="357600"/>
            <a:ext cx="8849100" cy="517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latin typeface="Alfa Slab One"/>
                <a:ea typeface="Alfa Slab One"/>
                <a:cs typeface="Alfa Slab One"/>
                <a:sym typeface="Alfa Slab One"/>
              </a:rPr>
              <a:t>Mají v současnosti všichni stejná práva a možnosti?</a:t>
            </a:r>
            <a:endParaRPr sz="21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159775" y="1362150"/>
            <a:ext cx="8849100" cy="1057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latin typeface="Alfa Slab One"/>
                <a:ea typeface="Alfa Slab One"/>
                <a:cs typeface="Alfa Slab One"/>
                <a:sym typeface="Alfa Slab One"/>
              </a:rPr>
              <a:t>Existují podle vás v životě nějaké okolnosti, které vám dají lepší pozici ve společnosti?</a:t>
            </a:r>
            <a:endParaRPr sz="21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159775" y="2808025"/>
            <a:ext cx="8849100" cy="1057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dirty="0" smtClean="0">
                <a:latin typeface="Alfa Slab One"/>
                <a:ea typeface="Alfa Slab One"/>
                <a:cs typeface="Alfa Slab One"/>
                <a:sym typeface="Alfa Slab One"/>
              </a:rPr>
              <a:t>Jaké? </a:t>
            </a:r>
            <a:r>
              <a:rPr lang="cs" sz="2100" dirty="0">
                <a:latin typeface="Alfa Slab One"/>
                <a:ea typeface="Alfa Slab One"/>
                <a:cs typeface="Alfa Slab One"/>
                <a:sym typeface="Alfa Slab One"/>
              </a:rPr>
              <a:t>Zkuste jich </a:t>
            </a:r>
            <a:r>
              <a:rPr lang="cs" sz="2100" dirty="0" smtClean="0">
                <a:latin typeface="Alfa Slab One"/>
                <a:ea typeface="Alfa Slab One"/>
                <a:cs typeface="Alfa Slab One"/>
                <a:sym typeface="Alfa Slab One"/>
              </a:rPr>
              <a:t>několik vyjmenovat…</a:t>
            </a:r>
            <a:endParaRPr sz="2100" dirty="0"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/>
          <p:nvPr/>
        </p:nvSpPr>
        <p:spPr>
          <a:xfrm>
            <a:off x="147463" y="68700"/>
            <a:ext cx="8849100" cy="1057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dirty="0">
                <a:latin typeface="Alfa Slab One"/>
                <a:ea typeface="Alfa Slab One"/>
                <a:cs typeface="Alfa Slab One"/>
                <a:sym typeface="Alfa Slab One"/>
              </a:rPr>
              <a:t>V 16. století </a:t>
            </a:r>
            <a:r>
              <a:rPr lang="cs" sz="2100" dirty="0" smtClean="0">
                <a:latin typeface="Alfa Slab One"/>
                <a:ea typeface="Alfa Slab One"/>
                <a:cs typeface="Alfa Slab One"/>
                <a:sym typeface="Alfa Slab One"/>
              </a:rPr>
              <a:t>měla společnost </a:t>
            </a:r>
            <a:r>
              <a:rPr lang="cs" sz="2100" dirty="0">
                <a:latin typeface="Alfa Slab One"/>
                <a:ea typeface="Alfa Slab One"/>
                <a:cs typeface="Alfa Slab One"/>
                <a:sym typeface="Alfa Slab One"/>
              </a:rPr>
              <a:t>také svá pravidla. </a:t>
            </a:r>
            <a:r>
              <a:rPr lang="cs" sz="2100" dirty="0" smtClean="0">
                <a:latin typeface="Alfa Slab One"/>
                <a:ea typeface="Alfa Slab One"/>
                <a:cs typeface="Alfa Slab One"/>
                <a:sym typeface="Alfa Slab One"/>
              </a:rPr>
              <a:t>Zkuste </a:t>
            </a:r>
            <a:r>
              <a:rPr lang="cs" sz="2100" dirty="0">
                <a:latin typeface="Alfa Slab One"/>
                <a:ea typeface="Alfa Slab One"/>
                <a:cs typeface="Alfa Slab One"/>
                <a:sym typeface="Alfa Slab One"/>
              </a:rPr>
              <a:t>srovnat postavy na škále od nejmocnějšího po toho, kdo má </a:t>
            </a:r>
            <a:r>
              <a:rPr lang="cs" sz="2100" dirty="0" smtClean="0">
                <a:latin typeface="Alfa Slab One"/>
                <a:ea typeface="Alfa Slab One"/>
                <a:cs typeface="Alfa Slab One"/>
                <a:sym typeface="Alfa Slab One"/>
              </a:rPr>
              <a:t>nejměnší </a:t>
            </a:r>
            <a:r>
              <a:rPr lang="cs" sz="2100" dirty="0">
                <a:latin typeface="Alfa Slab One"/>
                <a:ea typeface="Alfa Slab One"/>
                <a:cs typeface="Alfa Slab One"/>
                <a:sym typeface="Alfa Slab One"/>
              </a:rPr>
              <a:t>vliv.</a:t>
            </a:r>
            <a:endParaRPr sz="2100" dirty="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b="29163"/>
          <a:stretch/>
        </p:blipFill>
        <p:spPr>
          <a:xfrm>
            <a:off x="1307863" y="1126200"/>
            <a:ext cx="6528275" cy="326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5">
            <a:alphaModFix/>
          </a:blip>
          <a:srcRect t="6778" b="74138"/>
          <a:stretch/>
        </p:blipFill>
        <p:spPr>
          <a:xfrm>
            <a:off x="934450" y="4116350"/>
            <a:ext cx="7275125" cy="9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147463" y="68700"/>
            <a:ext cx="8849100" cy="1057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dirty="0" smtClean="0">
                <a:latin typeface="Alfa Slab One"/>
                <a:ea typeface="Alfa Slab One"/>
                <a:cs typeface="Alfa Slab One"/>
                <a:sym typeface="Alfa Slab One"/>
              </a:rPr>
              <a:t>Přečtěte </a:t>
            </a:r>
            <a:r>
              <a:rPr lang="cs" sz="2100" dirty="0">
                <a:latin typeface="Alfa Slab One"/>
                <a:ea typeface="Alfa Slab One"/>
                <a:cs typeface="Alfa Slab One"/>
                <a:sym typeface="Alfa Slab One"/>
              </a:rPr>
              <a:t>si </a:t>
            </a:r>
            <a:r>
              <a:rPr lang="cs" sz="2100" dirty="0" smtClean="0">
                <a:latin typeface="Alfa Slab One"/>
                <a:ea typeface="Alfa Slab One"/>
                <a:cs typeface="Alfa Slab One"/>
                <a:sym typeface="Alfa Slab One"/>
              </a:rPr>
              <a:t>informace o své postavě </a:t>
            </a:r>
            <a:r>
              <a:rPr lang="cs" sz="2100" dirty="0">
                <a:latin typeface="Alfa Slab One"/>
                <a:ea typeface="Alfa Slab One"/>
                <a:cs typeface="Alfa Slab One"/>
                <a:sym typeface="Alfa Slab One"/>
              </a:rPr>
              <a:t>a </a:t>
            </a:r>
            <a:r>
              <a:rPr lang="cs" sz="2100" dirty="0" smtClean="0">
                <a:latin typeface="Alfa Slab One"/>
                <a:ea typeface="Alfa Slab One"/>
                <a:cs typeface="Alfa Slab One"/>
                <a:sym typeface="Alfa Slab One"/>
              </a:rPr>
              <a:t>vyplňte příslušný řádek tak, aby byly údaje pravdivé.</a:t>
            </a:r>
            <a:endParaRPr sz="2100" dirty="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350" y="1225350"/>
            <a:ext cx="7353300" cy="36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5">
            <a:alphaModFix/>
          </a:blip>
          <a:srcRect l="15783" t="6610" r="63087" b="54891"/>
          <a:stretch/>
        </p:blipFill>
        <p:spPr>
          <a:xfrm>
            <a:off x="2396750" y="2510625"/>
            <a:ext cx="534677" cy="54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5">
            <a:alphaModFix/>
          </a:blip>
          <a:srcRect l="15783" t="6610" r="63087" b="54891"/>
          <a:stretch/>
        </p:blipFill>
        <p:spPr>
          <a:xfrm>
            <a:off x="3173050" y="2510625"/>
            <a:ext cx="534677" cy="54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5">
            <a:alphaModFix/>
          </a:blip>
          <a:srcRect l="15783" t="6610" r="63087" b="54891"/>
          <a:stretch/>
        </p:blipFill>
        <p:spPr>
          <a:xfrm>
            <a:off x="5303725" y="2510625"/>
            <a:ext cx="534677" cy="54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147463" y="68700"/>
            <a:ext cx="8849100" cy="1057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dirty="0" smtClean="0">
                <a:latin typeface="Alfa Slab One"/>
                <a:ea typeface="Alfa Slab One"/>
                <a:cs typeface="Alfa Slab One"/>
                <a:sym typeface="Alfa Slab One"/>
              </a:rPr>
              <a:t>Najděte další </a:t>
            </a:r>
            <a:r>
              <a:rPr lang="cs" sz="2100" dirty="0">
                <a:latin typeface="Alfa Slab One"/>
                <a:ea typeface="Alfa Slab One"/>
                <a:cs typeface="Alfa Slab One"/>
                <a:sym typeface="Alfa Slab One"/>
              </a:rPr>
              <a:t>stejné postavy a zjistěte více o svých možnostech.</a:t>
            </a:r>
            <a:endParaRPr sz="2100" dirty="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4">
            <a:alphaModFix/>
          </a:blip>
          <a:srcRect t="2334"/>
          <a:stretch/>
        </p:blipFill>
        <p:spPr>
          <a:xfrm>
            <a:off x="1676438" y="1306625"/>
            <a:ext cx="5791200" cy="25302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5">
            <a:alphaModFix/>
          </a:blip>
          <a:srcRect b="77087"/>
          <a:stretch/>
        </p:blipFill>
        <p:spPr>
          <a:xfrm>
            <a:off x="1307900" y="3884625"/>
            <a:ext cx="6528275" cy="105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147463" y="68700"/>
            <a:ext cx="8849100" cy="1057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dirty="0">
                <a:latin typeface="Alfa Slab One"/>
                <a:ea typeface="Alfa Slab One"/>
                <a:cs typeface="Alfa Slab One"/>
                <a:sym typeface="Alfa Slab One"/>
              </a:rPr>
              <a:t>Vytvořte skupiny podle barev a vymyslete živý obraz </a:t>
            </a:r>
            <a:r>
              <a:rPr lang="cs" sz="2100" dirty="0" smtClean="0">
                <a:latin typeface="Alfa Slab One"/>
                <a:ea typeface="Alfa Slab One"/>
                <a:cs typeface="Alfa Slab One"/>
                <a:sym typeface="Alfa Slab One"/>
              </a:rPr>
              <a:t>stavovské společnosti, </a:t>
            </a:r>
            <a:r>
              <a:rPr lang="cs" sz="2100" dirty="0">
                <a:latin typeface="Alfa Slab One"/>
                <a:ea typeface="Alfa Slab One"/>
                <a:cs typeface="Alfa Slab One"/>
                <a:sym typeface="Alfa Slab One"/>
              </a:rPr>
              <a:t>ve kterém dokážete vyjádřit to, co jste dosud zjistili.</a:t>
            </a:r>
            <a:endParaRPr sz="2100" dirty="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4">
            <a:alphaModFix/>
          </a:blip>
          <a:srcRect b="77087"/>
          <a:stretch/>
        </p:blipFill>
        <p:spPr>
          <a:xfrm>
            <a:off x="1307900" y="3884625"/>
            <a:ext cx="6528275" cy="10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/>
          <p:nvPr/>
        </p:nvSpPr>
        <p:spPr>
          <a:xfrm>
            <a:off x="1509488" y="1476075"/>
            <a:ext cx="6125100" cy="692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 dirty="0" smtClean="0">
                <a:latin typeface="Alfa Slab One"/>
                <a:ea typeface="Alfa Slab One"/>
                <a:cs typeface="Alfa Slab One"/>
                <a:sym typeface="Alfa Slab One"/>
              </a:rPr>
              <a:t>Použijte tabulku i odpovědi na otázky.</a:t>
            </a:r>
            <a:endParaRPr sz="1600" dirty="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6825025" y="2822850"/>
            <a:ext cx="1590300" cy="10044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8"/>
          <p:cNvSpPr/>
          <p:nvPr/>
        </p:nvSpPr>
        <p:spPr>
          <a:xfrm flipH="1">
            <a:off x="2784800" y="2651750"/>
            <a:ext cx="1384800" cy="10575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8"/>
          <p:cNvSpPr/>
          <p:nvPr/>
        </p:nvSpPr>
        <p:spPr>
          <a:xfrm>
            <a:off x="753275" y="2746750"/>
            <a:ext cx="1833678" cy="1285902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4732613" y="3340250"/>
            <a:ext cx="1529400" cy="692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Předvádění na obrazovce (16:9)</PresentationFormat>
  <Paragraphs>9</Paragraphs>
  <Slides>6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9" baseType="lpstr">
      <vt:lpstr>Alfa Slab One</vt:lpstr>
      <vt:lpstr>Arial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Lenka Křížová</cp:lastModifiedBy>
  <cp:revision>2</cp:revision>
  <dcterms:modified xsi:type="dcterms:W3CDTF">2024-10-22T07:09:01Z</dcterms:modified>
</cp:coreProperties>
</file>